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07" r:id="rId2"/>
    <p:sldId id="308" r:id="rId3"/>
    <p:sldId id="309" r:id="rId4"/>
    <p:sldId id="310" r:id="rId5"/>
    <p:sldId id="311" r:id="rId6"/>
    <p:sldId id="313" r:id="rId7"/>
    <p:sldId id="331" r:id="rId8"/>
    <p:sldId id="333" r:id="rId9"/>
    <p:sldId id="334" r:id="rId10"/>
    <p:sldId id="315" r:id="rId11"/>
    <p:sldId id="325" r:id="rId12"/>
    <p:sldId id="314" r:id="rId13"/>
    <p:sldId id="316" r:id="rId14"/>
    <p:sldId id="317" r:id="rId15"/>
    <p:sldId id="318" r:id="rId16"/>
    <p:sldId id="319" r:id="rId17"/>
    <p:sldId id="323" r:id="rId18"/>
    <p:sldId id="320" r:id="rId19"/>
    <p:sldId id="321" r:id="rId20"/>
    <p:sldId id="322" r:id="rId21"/>
    <p:sldId id="324" r:id="rId22"/>
    <p:sldId id="326" r:id="rId23"/>
    <p:sldId id="328" r:id="rId24"/>
    <p:sldId id="329" r:id="rId25"/>
    <p:sldId id="335" r:id="rId26"/>
    <p:sldId id="330" r:id="rId27"/>
    <p:sldId id="31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65C4AC1-C402-4C4E-90BD-0EA1C512F5BD}">
          <p14:sldIdLst>
            <p14:sldId id="307"/>
            <p14:sldId id="308"/>
            <p14:sldId id="309"/>
            <p14:sldId id="310"/>
            <p14:sldId id="311"/>
            <p14:sldId id="313"/>
            <p14:sldId id="331"/>
            <p14:sldId id="333"/>
            <p14:sldId id="334"/>
            <p14:sldId id="315"/>
            <p14:sldId id="325"/>
            <p14:sldId id="314"/>
            <p14:sldId id="316"/>
            <p14:sldId id="317"/>
            <p14:sldId id="318"/>
            <p14:sldId id="319"/>
            <p14:sldId id="323"/>
            <p14:sldId id="320"/>
            <p14:sldId id="321"/>
            <p14:sldId id="322"/>
            <p14:sldId id="324"/>
            <p14:sldId id="326"/>
            <p14:sldId id="328"/>
            <p14:sldId id="329"/>
            <p14:sldId id="335"/>
            <p14:sldId id="330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5151"/>
    <a:srgbClr val="FFFFFF"/>
    <a:srgbClr val="282A2D"/>
    <a:srgbClr val="FF9B9B"/>
    <a:srgbClr val="17181A"/>
    <a:srgbClr val="44546A"/>
    <a:srgbClr val="84D6D4"/>
    <a:srgbClr val="292E3B"/>
    <a:srgbClr val="C6CBCA"/>
    <a:srgbClr val="771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5647" autoAdjust="0"/>
  </p:normalViewPr>
  <p:slideViewPr>
    <p:cSldViewPr snapToGrid="0">
      <p:cViewPr varScale="1">
        <p:scale>
          <a:sx n="109" d="100"/>
          <a:sy n="109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8CBFD-D790-44E0-B3BB-2835136345D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34557-8F2F-4A77-9564-4F11346AC4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6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959FD-041D-4DB3-B910-5B020D478129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383-3E61-4BFE-B3DF-F2B001C3EC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7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959FD-041D-4DB3-B910-5B020D478129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383-3E61-4BFE-B3DF-F2B001C3EC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2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779374"/>
            <a:ext cx="7397579" cy="3904735"/>
          </a:xfrm>
        </p:spPr>
        <p:txBody>
          <a:bodyPr/>
          <a:lstStyle>
            <a:lvl1pPr>
              <a:defRPr>
                <a:latin typeface="카페24 심플해" pitchFamily="2" charset="-127"/>
                <a:ea typeface="카페24 심플해" pitchFamily="2" charset="-127"/>
              </a:defRPr>
            </a:lvl1pPr>
            <a:lvl2pPr>
              <a:defRPr>
                <a:latin typeface="카페24 심플해" pitchFamily="2" charset="-127"/>
                <a:ea typeface="카페24 심플해" pitchFamily="2" charset="-127"/>
              </a:defRPr>
            </a:lvl2pPr>
            <a:lvl3pPr>
              <a:defRPr>
                <a:latin typeface="카페24 심플해" pitchFamily="2" charset="-127"/>
                <a:ea typeface="카페24 심플해" pitchFamily="2" charset="-127"/>
              </a:defRPr>
            </a:lvl3pPr>
            <a:lvl4pPr>
              <a:defRPr>
                <a:latin typeface="카페24 심플해" pitchFamily="2" charset="-127"/>
                <a:ea typeface="카페24 심플해" pitchFamily="2" charset="-127"/>
              </a:defRPr>
            </a:lvl4pPr>
            <a:lvl5pPr>
              <a:defRPr>
                <a:latin typeface="카페24 심플해" pitchFamily="2" charset="-127"/>
                <a:ea typeface="카페24 심플해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959FD-041D-4DB3-B910-5B020D478129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383-3E61-4BFE-B3DF-F2B001C3EC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6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94837"/>
            <a:ext cx="10363200" cy="1288623"/>
          </a:xfrm>
        </p:spPr>
        <p:txBody>
          <a:bodyPr anchor="b">
            <a:normAutofit/>
          </a:bodyPr>
          <a:lstStyle>
            <a:lvl1pPr algn="ctr">
              <a:defRPr sz="4800">
                <a:latin typeface="여기어때 잘난체 OTF" panose="020B0600000101010101" pitchFamily="34" charset="-127"/>
                <a:ea typeface="여기어때 잘난체 OTF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2700" y="3997453"/>
            <a:ext cx="7086600" cy="36512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F스타더스트" panose="03050601020101020101" pitchFamily="66" charset="-127"/>
                <a:ea typeface="PF스타더스트" panose="03050601020101020101" pitchFamily="66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959FD-041D-4DB3-B910-5B020D478129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4383-3E61-4BFE-B3DF-F2B001C3EC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0008" y="148881"/>
            <a:ext cx="10515600" cy="73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12108"/>
            <a:ext cx="10515600" cy="506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959FD-041D-4DB3-B910-5B020D478129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4383-3E61-4BFE-B3DF-F2B001C3EC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6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68" r:id="rId3"/>
    <p:sldLayoutId id="214748366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PF스타더스트" panose="03050601020101020101" pitchFamily="66" charset="-127"/>
          <a:ea typeface="PF스타더스트" panose="03050601020101020101" pitchFamily="66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28.png"/><Relationship Id="rId5" Type="http://schemas.microsoft.com/office/2007/relationships/media" Target="../media/media7.mp4"/><Relationship Id="rId10" Type="http://schemas.openxmlformats.org/officeDocument/2006/relationships/image" Target="../media/image27.png"/><Relationship Id="rId4" Type="http://schemas.openxmlformats.org/officeDocument/2006/relationships/video" Target="../media/media6.mp4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4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templates/systems/easy-weapons-19365" TargetMode="External"/><Relationship Id="rId7" Type="http://schemas.openxmlformats.org/officeDocument/2006/relationships/hyperlink" Target="https://blog.naver.com/wkfdl1/222105378439" TargetMode="External"/><Relationship Id="rId2" Type="http://schemas.openxmlformats.org/officeDocument/2006/relationships/hyperlink" Target="https://www.youtube.com/watch?v=hWpETwlWSm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mong-us.fandom.com/wiki/The_Skeld" TargetMode="External"/><Relationship Id="rId5" Type="http://schemas.openxmlformats.org/officeDocument/2006/relationships/hyperlink" Target="https://www.infogamerhub.com/among-us-player-prefab/" TargetMode="External"/><Relationship Id="rId4" Type="http://schemas.openxmlformats.org/officeDocument/2006/relationships/hyperlink" Target="https://assetstore.unity.com/packages/3d/props/potions-coin-and-box-of-pandora-pack-71778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wjddnd7859@naver.com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0.png"/><Relationship Id="rId4" Type="http://schemas.openxmlformats.org/officeDocument/2006/relationships/video" Target="../media/media2.mp4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030FD-712E-4B5B-B108-1128B98E1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771513"/>
            <a:ext cx="7772400" cy="128862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n>
                  <a:solidFill>
                    <a:srgbClr val="B17E7E"/>
                  </a:solidFill>
                </a:ln>
                <a:solidFill>
                  <a:srgbClr val="FFDEA8"/>
                </a:solidFill>
                <a:effectLst>
                  <a:glow rad="76200">
                    <a:srgbClr val="A36262"/>
                  </a:glow>
                  <a:outerShdw dist="38100" dir="3600000" sx="101000" sy="101000" algn="tl" rotWithShape="0">
                    <a:srgbClr val="B17E7E"/>
                  </a:outerShdw>
                </a:effectLst>
              </a:rPr>
              <a:t>웅몽어스</a:t>
            </a:r>
            <a:r>
              <a:rPr lang="ko-KR" altLang="en-US" dirty="0">
                <a:ln>
                  <a:solidFill>
                    <a:srgbClr val="B17E7E"/>
                  </a:solidFill>
                </a:ln>
                <a:solidFill>
                  <a:srgbClr val="FFDEA8"/>
                </a:solidFill>
                <a:effectLst>
                  <a:glow rad="76200">
                    <a:srgbClr val="A36262"/>
                  </a:glow>
                  <a:outerShdw dist="38100" dir="3600000" sx="101000" sy="101000" algn="tl" rotWithShape="0">
                    <a:srgbClr val="B17E7E"/>
                  </a:outerShdw>
                </a:effectLst>
              </a:rPr>
              <a:t> </a:t>
            </a:r>
            <a:r>
              <a:rPr lang="en-US" altLang="ko-KR" dirty="0">
                <a:ln>
                  <a:solidFill>
                    <a:srgbClr val="B17E7E"/>
                  </a:solidFill>
                </a:ln>
                <a:solidFill>
                  <a:srgbClr val="FFDEA8"/>
                </a:solidFill>
                <a:effectLst>
                  <a:glow rad="76200">
                    <a:srgbClr val="A36262"/>
                  </a:glow>
                  <a:outerShdw dist="38100" dir="3600000" sx="101000" sy="101000" algn="tl" rotWithShape="0">
                    <a:srgbClr val="B17E7E"/>
                  </a:outerShdw>
                </a:effectLst>
              </a:rPr>
              <a:t>:: </a:t>
            </a:r>
            <a:r>
              <a:rPr lang="ko-KR" altLang="en-US" dirty="0" err="1">
                <a:ln>
                  <a:solidFill>
                    <a:srgbClr val="B17E7E"/>
                  </a:solidFill>
                </a:ln>
                <a:solidFill>
                  <a:srgbClr val="FFDEA8"/>
                </a:solidFill>
                <a:effectLst>
                  <a:glow rad="76200">
                    <a:srgbClr val="A36262"/>
                  </a:glow>
                  <a:outerShdw dist="38100" dir="3600000" sx="101000" sy="101000" algn="tl" rotWithShape="0">
                    <a:srgbClr val="B17E7E"/>
                  </a:outerShdw>
                </a:effectLst>
              </a:rPr>
              <a:t>배틀로얄</a:t>
            </a:r>
            <a:endParaRPr lang="ko-KR" altLang="en-US" dirty="0">
              <a:ln>
                <a:solidFill>
                  <a:srgbClr val="B17E7E"/>
                </a:solidFill>
              </a:ln>
              <a:solidFill>
                <a:srgbClr val="FFD1D1"/>
              </a:solidFill>
              <a:effectLst>
                <a:glow rad="76200">
                  <a:srgbClr val="A36262"/>
                </a:glow>
                <a:outerShdw dist="38100" dir="3600000" sx="101000" sy="101000" algn="tl" rotWithShape="0">
                  <a:srgbClr val="B17E7E"/>
                </a:outerShdw>
              </a:effectLst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F88867F-5D1B-45A5-8984-9394B5F8A9F0}"/>
              </a:ext>
            </a:extLst>
          </p:cNvPr>
          <p:cNvSpPr txBox="1">
            <a:spLocks/>
          </p:cNvSpPr>
          <p:nvPr/>
        </p:nvSpPr>
        <p:spPr>
          <a:xfrm>
            <a:off x="3438525" y="4984267"/>
            <a:ext cx="531495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PF스타더스트" panose="03050601020101020101" pitchFamily="66" charset="-127"/>
                <a:ea typeface="PF스타더스트" panose="03050601020101020101" pitchFamily="66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20175308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김정웅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5AB32-64DF-4A1F-B112-12A8677700C3}"/>
              </a:ext>
            </a:extLst>
          </p:cNvPr>
          <p:cNvSpPr/>
          <p:nvPr/>
        </p:nvSpPr>
        <p:spPr>
          <a:xfrm>
            <a:off x="4321730" y="4924086"/>
            <a:ext cx="3548543" cy="450473"/>
          </a:xfrm>
          <a:prstGeom prst="round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73A2735-064C-4017-A635-2557FD77266C}"/>
              </a:ext>
            </a:extLst>
          </p:cNvPr>
          <p:cNvSpPr/>
          <p:nvPr/>
        </p:nvSpPr>
        <p:spPr>
          <a:xfrm>
            <a:off x="4417508" y="2911152"/>
            <a:ext cx="179243" cy="83744"/>
          </a:xfrm>
          <a:custGeom>
            <a:avLst/>
            <a:gdLst/>
            <a:ahLst/>
            <a:cxnLst/>
            <a:rect l="l" t="t" r="r" b="b"/>
            <a:pathLst>
              <a:path w="179243" h="83744">
                <a:moveTo>
                  <a:pt x="38941" y="0"/>
                </a:moveTo>
                <a:lnTo>
                  <a:pt x="179243" y="0"/>
                </a:lnTo>
                <a:lnTo>
                  <a:pt x="72765" y="83744"/>
                </a:lnTo>
                <a:lnTo>
                  <a:pt x="38941" y="83744"/>
                </a:lnTo>
                <a:cubicBezTo>
                  <a:pt x="26350" y="83211"/>
                  <a:pt x="16727" y="78677"/>
                  <a:pt x="10070" y="70143"/>
                </a:cubicBezTo>
                <a:cubicBezTo>
                  <a:pt x="3414" y="61608"/>
                  <a:pt x="58" y="52274"/>
                  <a:pt x="2" y="42139"/>
                </a:cubicBezTo>
                <a:cubicBezTo>
                  <a:pt x="-75" y="31982"/>
                  <a:pt x="3014" y="22559"/>
                  <a:pt x="9270" y="13869"/>
                </a:cubicBezTo>
                <a:cubicBezTo>
                  <a:pt x="15527" y="5179"/>
                  <a:pt x="25417" y="556"/>
                  <a:pt x="3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096A757-6BB6-4E65-84D9-378179E0F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2700" y="4133573"/>
            <a:ext cx="7086600" cy="36512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VR/AR/</a:t>
            </a:r>
            <a:r>
              <a:rPr lang="ko-KR" altLang="en-US" dirty="0">
                <a:solidFill>
                  <a:srgbClr val="FFFF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게임제작 기초 기말 프로젝트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9491DC-41F3-4E5E-B8DF-667E6131995D}"/>
              </a:ext>
            </a:extLst>
          </p:cNvPr>
          <p:cNvSpPr/>
          <p:nvPr/>
        </p:nvSpPr>
        <p:spPr>
          <a:xfrm>
            <a:off x="4680155" y="6420465"/>
            <a:ext cx="2812026" cy="304800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21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Rules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678D1D-F715-4B10-9F0F-EFDB16A3E581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068A044-68DA-4857-A1B4-14A592A0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728"/>
            <a:ext cx="12192000" cy="590427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5F026-5AE7-41F3-9E87-106814EA3B45}"/>
              </a:ext>
            </a:extLst>
          </p:cNvPr>
          <p:cNvSpPr/>
          <p:nvPr/>
        </p:nvSpPr>
        <p:spPr>
          <a:xfrm>
            <a:off x="0" y="953728"/>
            <a:ext cx="12192000" cy="5904272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BFCDA16-5E5B-49E8-9393-0CB2F116EA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74" y="1962330"/>
            <a:ext cx="404254" cy="3628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9B5E20-F67D-4689-8088-7CC9EE8635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71" y="3072186"/>
            <a:ext cx="404254" cy="3628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D320A15-F87A-46AE-A728-3D3774EAAB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71" y="4364221"/>
            <a:ext cx="404254" cy="36282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6792DF4-625E-4045-BBC3-2906FE2ACF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71" y="5341522"/>
            <a:ext cx="404254" cy="3628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C3F4DE-CF72-4FA0-AD52-AB95E151904C}"/>
              </a:ext>
            </a:extLst>
          </p:cNvPr>
          <p:cNvSpPr/>
          <p:nvPr/>
        </p:nvSpPr>
        <p:spPr>
          <a:xfrm>
            <a:off x="3659595" y="174739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Spawn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초마다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스폰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구역에서 생성되고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아무도 장착하지 않을 경우 </a:t>
            </a:r>
            <a:endParaRPr lang="en-US" altLang="ko-KR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 뒤 삭제됩니다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플레이어가 총을 장착할 경우 장착 시점부터 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 뒤 삭제됩니다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A1085B-B9AC-45EC-BF44-6918BD3C21FE}"/>
              </a:ext>
            </a:extLst>
          </p:cNvPr>
          <p:cNvSpPr/>
          <p:nvPr/>
        </p:nvSpPr>
        <p:spPr>
          <a:xfrm>
            <a:off x="3659595" y="2950526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Equip</a:t>
            </a:r>
            <a:r>
              <a:rPr lang="ko-KR" altLang="en-US" sz="16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버튼</a:t>
            </a:r>
            <a:endParaRPr lang="en-US" altLang="ko-KR" sz="1600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 장착한 무기가 있을 경우 들고있는 총을 버립니다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장착한 무기가 없고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스폰된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총과 </a:t>
            </a:r>
            <a:r>
              <a:rPr lang="en-US" altLang="ko-KR" sz="1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TriggerEnter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되었을 때 </a:t>
            </a:r>
            <a:endParaRPr lang="en-US" altLang="ko-KR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해당 총을 장착합니다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83D01-3332-4C7F-BAC4-C1BD02400011}"/>
              </a:ext>
            </a:extLst>
          </p:cNvPr>
          <p:cNvSpPr/>
          <p:nvPr/>
        </p:nvSpPr>
        <p:spPr>
          <a:xfrm>
            <a:off x="3659595" y="4215640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장애물</a:t>
            </a:r>
            <a:endParaRPr lang="en-US" altLang="ko-KR" sz="1600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모든 벽들과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식탁들은 장애물로 총이 통과할 수 없습니다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1B4503-148B-4D39-AD40-031D7757A950}"/>
              </a:ext>
            </a:extLst>
          </p:cNvPr>
          <p:cNvSpPr/>
          <p:nvPr/>
        </p:nvSpPr>
        <p:spPr>
          <a:xfrm>
            <a:off x="3659595" y="5183874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파편과 반사 데미지</a:t>
            </a:r>
            <a:endParaRPr lang="en-US" altLang="ko-KR" sz="1600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Special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Weapon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 파편과 반사 데미지로 본인이 </a:t>
            </a:r>
            <a:endParaRPr lang="en-US" altLang="ko-KR" sz="1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피해를 입을 수도 있습니다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54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최종 플레이 영상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B4669F-EA16-437F-AA09-218127F1E02C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bandicam 2020-12-07 23-15-48-517">
            <a:hlinkClick r:id="" action="ppaction://media"/>
            <a:extLst>
              <a:ext uri="{FF2B5EF4-FFF2-40B4-BE49-F238E27FC236}">
                <a16:creationId xmlns:a16="http://schemas.microsoft.com/office/drawing/2014/main" id="{7C3064F9-9295-4ABA-B6F0-3CD8C98E2E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041" b="2345"/>
          <a:stretch/>
        </p:blipFill>
        <p:spPr>
          <a:xfrm>
            <a:off x="8794" y="958362"/>
            <a:ext cx="12192000" cy="58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3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Start Scene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F2B3D8-1421-464C-9F3D-30279DD8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11" y="2172697"/>
            <a:ext cx="4538289" cy="28829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D90A8E-1205-46AE-9B05-52F7388944CD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16D6AD-B4E4-4966-BA82-4B52EB1B3BEF}"/>
              </a:ext>
            </a:extLst>
          </p:cNvPr>
          <p:cNvSpPr/>
          <p:nvPr/>
        </p:nvSpPr>
        <p:spPr>
          <a:xfrm>
            <a:off x="7128388" y="2967335"/>
            <a:ext cx="4001729" cy="12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백그라운드 오디오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승리 횟수 카운트 변수 선언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버튼 클릭 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Scene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02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Scene :: Weapon 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bandicam 2020-12-07 12-36-12-156">
            <a:hlinkClick r:id="" action="ppaction://media"/>
            <a:extLst>
              <a:ext uri="{FF2B5EF4-FFF2-40B4-BE49-F238E27FC236}">
                <a16:creationId xmlns:a16="http://schemas.microsoft.com/office/drawing/2014/main" id="{BB605EDF-CB2D-41E4-9CF4-34CE4861A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414" y="2104232"/>
            <a:ext cx="3124200" cy="2705100"/>
          </a:xfrm>
          <a:prstGeom prst="rect">
            <a:avLst/>
          </a:prstGeom>
        </p:spPr>
      </p:pic>
      <p:pic>
        <p:nvPicPr>
          <p:cNvPr id="6" name="bandicam 2020-12-07 13-39-10-879">
            <a:hlinkClick r:id="" action="ppaction://media"/>
            <a:extLst>
              <a:ext uri="{FF2B5EF4-FFF2-40B4-BE49-F238E27FC236}">
                <a16:creationId xmlns:a16="http://schemas.microsoft.com/office/drawing/2014/main" id="{653988D1-F306-4DEB-AE5A-9AC06ADDCF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33900" y="2104232"/>
            <a:ext cx="3124200" cy="2722589"/>
          </a:xfrm>
          <a:prstGeom prst="rect">
            <a:avLst/>
          </a:prstGeom>
        </p:spPr>
      </p:pic>
      <p:pic>
        <p:nvPicPr>
          <p:cNvPr id="7" name="bandicam 2020-12-07 13-40-00-419">
            <a:hlinkClick r:id="" action="ppaction://media"/>
            <a:extLst>
              <a:ext uri="{FF2B5EF4-FFF2-40B4-BE49-F238E27FC236}">
                <a16:creationId xmlns:a16="http://schemas.microsoft.com/office/drawing/2014/main" id="{35064000-4A10-4C93-AC9C-CEA95DEB17A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11386" y="2117756"/>
            <a:ext cx="3124200" cy="273162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5A5D-B3A8-40C4-A49C-59545191CDAD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4FDB85-B10B-4DD7-B1EE-2799D1CB892A}"/>
              </a:ext>
            </a:extLst>
          </p:cNvPr>
          <p:cNvGrpSpPr/>
          <p:nvPr/>
        </p:nvGrpSpPr>
        <p:grpSpPr>
          <a:xfrm>
            <a:off x="196644" y="2453509"/>
            <a:ext cx="11798710" cy="2283215"/>
            <a:chOff x="196644" y="2453509"/>
            <a:chExt cx="11798710" cy="228321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B19C9F-7C71-4365-8BC3-C202F2E93024}"/>
                </a:ext>
              </a:extLst>
            </p:cNvPr>
            <p:cNvSpPr/>
            <p:nvPr/>
          </p:nvSpPr>
          <p:spPr>
            <a:xfrm>
              <a:off x="196644" y="2453509"/>
              <a:ext cx="11798710" cy="2283215"/>
            </a:xfrm>
            <a:prstGeom prst="rect">
              <a:avLst/>
            </a:prstGeom>
            <a:solidFill>
              <a:srgbClr val="282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11F4C3-0BA1-4783-866F-38E17733E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88862" y="2637925"/>
              <a:ext cx="1791752" cy="1914381"/>
            </a:xfrm>
            <a:prstGeom prst="rect">
              <a:avLst/>
            </a:prstGeom>
            <a:ln w="19050">
              <a:solidFill>
                <a:srgbClr val="FFFFFF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9BA191-A540-4CF3-BBC6-13FA5B68EAFC}"/>
                </a:ext>
              </a:extLst>
            </p:cNvPr>
            <p:cNvSpPr txBox="1"/>
            <p:nvPr/>
          </p:nvSpPr>
          <p:spPr>
            <a:xfrm>
              <a:off x="5210887" y="3196209"/>
              <a:ext cx="3486852" cy="874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7</a:t>
              </a:r>
              <a:r>
                <a:rPr lang="ko-KR" altLang="en-US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가지 총 구현</a:t>
              </a:r>
              <a:r>
                <a:rPr lang="en-US" altLang="ko-KR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에셋</a:t>
              </a:r>
              <a:r>
                <a:rPr lang="ko-KR" altLang="en-US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다운로드 후 수정</a:t>
              </a:r>
              <a:r>
                <a:rPr lang="en-US" altLang="ko-KR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각 </a:t>
              </a:r>
              <a:r>
                <a:rPr lang="ko-KR" altLang="en-US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총별</a:t>
              </a:r>
              <a:r>
                <a:rPr lang="ko-KR" altLang="en-US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데미지</a:t>
              </a:r>
              <a:r>
                <a:rPr lang="en-US" altLang="ko-KR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사운드</a:t>
              </a:r>
              <a:r>
                <a:rPr lang="en-US" altLang="ko-KR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효과가 다름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FE330-1E45-49E6-8B51-36585F5CC60D}"/>
              </a:ext>
            </a:extLst>
          </p:cNvPr>
          <p:cNvSpPr/>
          <p:nvPr/>
        </p:nvSpPr>
        <p:spPr>
          <a:xfrm>
            <a:off x="1440573" y="5057229"/>
            <a:ext cx="212628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Beam Gun(Beam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1455A4-9CDE-4E36-BBB7-3E5DA9CA3465}"/>
              </a:ext>
            </a:extLst>
          </p:cNvPr>
          <p:cNvSpPr/>
          <p:nvPr/>
        </p:nvSpPr>
        <p:spPr>
          <a:xfrm>
            <a:off x="4817604" y="5057229"/>
            <a:ext cx="2556790" cy="874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Cluster Bomb Launcher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(Projectile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44F85F-7BB8-410C-B431-DF97E501180D}"/>
              </a:ext>
            </a:extLst>
          </p:cNvPr>
          <p:cNvSpPr/>
          <p:nvPr/>
        </p:nvSpPr>
        <p:spPr>
          <a:xfrm>
            <a:off x="8564230" y="5057229"/>
            <a:ext cx="181851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M4 (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RayCast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53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2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10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Scene :: Weapon Fire 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EB103DC-4242-44F3-9271-8308FDF0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72" y="1460895"/>
            <a:ext cx="3134162" cy="7335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B23F53-F4A0-4ABE-8935-A75B41F9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72" y="2314333"/>
            <a:ext cx="6257285" cy="42364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D12D14-FFAA-4C05-A33F-AA3ACCFF10FF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3263E-F78A-4536-BE31-9A2CEAB0A383}"/>
              </a:ext>
            </a:extLst>
          </p:cNvPr>
          <p:cNvSpPr txBox="1"/>
          <p:nvPr/>
        </p:nvSpPr>
        <p:spPr>
          <a:xfrm>
            <a:off x="4314911" y="1315456"/>
            <a:ext cx="2745560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무기에 붙은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Weapon.cs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Update()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9D0A3A-E1B6-4F40-853B-7E1F7FF4D166}"/>
              </a:ext>
            </a:extLst>
          </p:cNvPr>
          <p:cNvSpPr txBox="1"/>
          <p:nvPr/>
        </p:nvSpPr>
        <p:spPr>
          <a:xfrm>
            <a:off x="7842394" y="3368609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CheckForUserInput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RayCast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(M4,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샷건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권총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C3E8E-B5E3-46F9-83AC-B293C1C9446B}"/>
              </a:ext>
            </a:extLst>
          </p:cNvPr>
          <p:cNvSpPr txBox="1"/>
          <p:nvPr/>
        </p:nvSpPr>
        <p:spPr>
          <a:xfrm>
            <a:off x="6227808" y="2587093"/>
            <a:ext cx="2437667" cy="3693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누구의 입력인지 확인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61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Scene :: Damage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CC1419-3B15-4E12-81C1-EF26105B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163" y="3245483"/>
            <a:ext cx="8125959" cy="83490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CACF6E-057E-4D9B-9910-81903DE678E4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EB3A9-DEA0-4F09-8E8E-998095B17FED}"/>
              </a:ext>
            </a:extLst>
          </p:cNvPr>
          <p:cNvSpPr/>
          <p:nvPr/>
        </p:nvSpPr>
        <p:spPr>
          <a:xfrm>
            <a:off x="2145163" y="1987969"/>
            <a:ext cx="2745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무기에 붙은 </a:t>
            </a: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Weapon.cs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075FB9-C2B7-4BBC-AB80-01B6ED476AA6}"/>
              </a:ext>
            </a:extLst>
          </p:cNvPr>
          <p:cNvSpPr/>
          <p:nvPr/>
        </p:nvSpPr>
        <p:spPr>
          <a:xfrm>
            <a:off x="2145163" y="2704644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Fire()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AA2894-533D-4240-B1EE-40587322ADC6}"/>
              </a:ext>
            </a:extLst>
          </p:cNvPr>
          <p:cNvSpPr/>
          <p:nvPr/>
        </p:nvSpPr>
        <p:spPr>
          <a:xfrm>
            <a:off x="2145162" y="4294837"/>
            <a:ext cx="5126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::  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피해입은 객체에 붙은 스크립트의 변수 변경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94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Scene :: Weapon Equip 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F79A63-D7E7-4500-BEDB-123B405A4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08" y="2177372"/>
            <a:ext cx="5619750" cy="3667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54C1FC-0E13-453E-A1B7-18AE6843A31B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E058E3-06AB-4B6A-85E0-89507462CCA0}"/>
              </a:ext>
            </a:extLst>
          </p:cNvPr>
          <p:cNvSpPr/>
          <p:nvPr/>
        </p:nvSpPr>
        <p:spPr>
          <a:xfrm>
            <a:off x="970008" y="16053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플레이어에 붙은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Player_move.cs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76A4C8-6207-404D-B7D0-BAE2534C2493}"/>
              </a:ext>
            </a:extLst>
          </p:cNvPr>
          <p:cNvSpPr/>
          <p:nvPr/>
        </p:nvSpPr>
        <p:spPr>
          <a:xfrm>
            <a:off x="7066008" y="2468021"/>
            <a:ext cx="3746091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첫번째 자식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EquipPoint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자식수가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이면 손에 들고 있는 것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245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Scene :: Weapon Equip 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5E8E70-DC81-4747-AF8B-C66DDA033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05" y="2783522"/>
            <a:ext cx="8164064" cy="33407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0E7D286-8967-4CFF-8FB9-287879FE4159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0911B5-E8BC-48FD-B16A-2AA2A9AD1450}"/>
              </a:ext>
            </a:extLst>
          </p:cNvPr>
          <p:cNvSpPr/>
          <p:nvPr/>
        </p:nvSpPr>
        <p:spPr>
          <a:xfrm>
            <a:off x="1380505" y="16488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무기에 붙은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</a:t>
            </a: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WeaponEquipManage.cs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19B1B0-7347-4949-8FFC-25AE0DFF6472}"/>
              </a:ext>
            </a:extLst>
          </p:cNvPr>
          <p:cNvSpPr/>
          <p:nvPr/>
        </p:nvSpPr>
        <p:spPr>
          <a:xfrm>
            <a:off x="1523072" y="2264271"/>
            <a:ext cx="9409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장착버튼을 누르고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플레이어가 무기와 닿아 있으며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손에 든 것이 없을 때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96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Scene :: Potion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9" name="bandicam 2020-12-07 13-49-40-019">
            <a:hlinkClick r:id="" action="ppaction://media"/>
            <a:extLst>
              <a:ext uri="{FF2B5EF4-FFF2-40B4-BE49-F238E27FC236}">
                <a16:creationId xmlns:a16="http://schemas.microsoft.com/office/drawing/2014/main" id="{43EF03AC-6559-4470-BD64-E49F65DB9B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763" y="2394395"/>
            <a:ext cx="4267200" cy="28780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E6C287-C6D3-4A30-86E8-57F5C6ACBBB7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B57788-0455-4591-88FD-D6CE8591BC90}"/>
              </a:ext>
            </a:extLst>
          </p:cNvPr>
          <p:cNvSpPr/>
          <p:nvPr/>
        </p:nvSpPr>
        <p:spPr>
          <a:xfrm>
            <a:off x="6853083" y="2215008"/>
            <a:ext cx="2487561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Player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최대 체력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Player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기본 속도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A9E00D-9F1B-4852-8990-7B40765084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063"/>
          <a:stretch/>
        </p:blipFill>
        <p:spPr>
          <a:xfrm>
            <a:off x="6963553" y="3318871"/>
            <a:ext cx="764602" cy="895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C98773-04B7-4E7A-BA33-85B28A9E98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46" r="2692"/>
          <a:stretch/>
        </p:blipFill>
        <p:spPr>
          <a:xfrm>
            <a:off x="6963553" y="4402501"/>
            <a:ext cx="764602" cy="8896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7D6BD8-79AD-4D79-A520-0F38716BDDCE}"/>
              </a:ext>
            </a:extLst>
          </p:cNvPr>
          <p:cNvSpPr/>
          <p:nvPr/>
        </p:nvSpPr>
        <p:spPr>
          <a:xfrm>
            <a:off x="7964130" y="3298922"/>
            <a:ext cx="3342778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속도 증가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이동속도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+2)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먹은 개수만큼 중첩하여 증가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AD133D-DB0B-480A-BB69-4DDFF90B9803}"/>
              </a:ext>
            </a:extLst>
          </p:cNvPr>
          <p:cNvSpPr/>
          <p:nvPr/>
        </p:nvSpPr>
        <p:spPr>
          <a:xfrm>
            <a:off x="7964130" y="4568483"/>
            <a:ext cx="2348720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체력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(HP 20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회복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0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Scene :: Wall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3A9FAC-ED11-4133-B70F-8E773932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63" y="1661191"/>
            <a:ext cx="6026127" cy="430698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A009FC3-C041-4558-AEF9-38ACED543BF4}"/>
              </a:ext>
            </a:extLst>
          </p:cNvPr>
          <p:cNvSpPr/>
          <p:nvPr/>
        </p:nvSpPr>
        <p:spPr>
          <a:xfrm flipH="1">
            <a:off x="6418384" y="2110553"/>
            <a:ext cx="1339267" cy="272534"/>
          </a:xfrm>
          <a:prstGeom prst="rightArrow">
            <a:avLst/>
          </a:prstGeom>
          <a:ln>
            <a:solidFill>
              <a:srgbClr val="D5515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3CF6B9-A18B-4B5D-9F1D-1D26BCCB744F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A192D4-3158-443D-A98F-289F8D25457F}"/>
              </a:ext>
            </a:extLst>
          </p:cNvPr>
          <p:cNvSpPr/>
          <p:nvPr/>
        </p:nvSpPr>
        <p:spPr>
          <a:xfrm>
            <a:off x="8032955" y="1809392"/>
            <a:ext cx="3972232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Polygon collider 2D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(2D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캐릭터 이동제한 구역 설정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987FF56-FEEC-4999-B635-BC6211B0D6F6}"/>
              </a:ext>
            </a:extLst>
          </p:cNvPr>
          <p:cNvSpPr/>
          <p:nvPr/>
        </p:nvSpPr>
        <p:spPr>
          <a:xfrm flipH="1">
            <a:off x="6743525" y="4718139"/>
            <a:ext cx="925635" cy="272534"/>
          </a:xfrm>
          <a:prstGeom prst="rightArrow">
            <a:avLst/>
          </a:prstGeom>
          <a:ln>
            <a:solidFill>
              <a:srgbClr val="D5515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00ED2F-BBBE-4760-9A37-F125113DF7D7}"/>
              </a:ext>
            </a:extLst>
          </p:cNvPr>
          <p:cNvSpPr/>
          <p:nvPr/>
        </p:nvSpPr>
        <p:spPr>
          <a:xfrm>
            <a:off x="8032955" y="4416978"/>
            <a:ext cx="3873910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Box collider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(3D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총이 벽을 뚫지 못하게 설정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398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8058E40-4544-43E9-8DB7-7AC03EE3ACDE}"/>
              </a:ext>
            </a:extLst>
          </p:cNvPr>
          <p:cNvSpPr/>
          <p:nvPr/>
        </p:nvSpPr>
        <p:spPr>
          <a:xfrm>
            <a:off x="2832683" y="3173135"/>
            <a:ext cx="5201174" cy="5117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내용 개체 틀 1">
            <a:extLst>
              <a:ext uri="{FF2B5EF4-FFF2-40B4-BE49-F238E27FC236}">
                <a16:creationId xmlns:a16="http://schemas.microsoft.com/office/drawing/2014/main" id="{998AB9A4-E5A3-477C-B018-AE9498D3EF9E}"/>
              </a:ext>
            </a:extLst>
          </p:cNvPr>
          <p:cNvSpPr txBox="1">
            <a:spLocks/>
          </p:cNvSpPr>
          <p:nvPr/>
        </p:nvSpPr>
        <p:spPr>
          <a:xfrm>
            <a:off x="3430399" y="3241154"/>
            <a:ext cx="4425193" cy="435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카페24 심플해" pitchFamily="2" charset="-127"/>
                <a:ea typeface="카페24 심플해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카페24 심플해" pitchFamily="2" charset="-127"/>
                <a:ea typeface="카페24 심플해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카페24 심플해" pitchFamily="2" charset="-127"/>
                <a:ea typeface="카페24 심플해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카페24 심플해" pitchFamily="2" charset="-127"/>
                <a:ea typeface="카페24 심플해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카페24 심플해" pitchFamily="2" charset="-127"/>
                <a:ea typeface="카페24 심플해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결과물 조작방법과 룰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567210F-D8F4-425E-9EE5-1960F36AA7DA}"/>
              </a:ext>
            </a:extLst>
          </p:cNvPr>
          <p:cNvSpPr/>
          <p:nvPr/>
        </p:nvSpPr>
        <p:spPr>
          <a:xfrm>
            <a:off x="2832683" y="4505030"/>
            <a:ext cx="5201174" cy="5117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6F02C8BF-E8FF-40E4-9389-5519F27F30D9}"/>
              </a:ext>
            </a:extLst>
          </p:cNvPr>
          <p:cNvSpPr txBox="1">
            <a:spLocks/>
          </p:cNvSpPr>
          <p:nvPr/>
        </p:nvSpPr>
        <p:spPr>
          <a:xfrm>
            <a:off x="3420393" y="4544988"/>
            <a:ext cx="4425193" cy="435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카페24 심플해" pitchFamily="2" charset="-127"/>
                <a:ea typeface="카페24 심플해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카페24 심플해" pitchFamily="2" charset="-127"/>
                <a:ea typeface="카페24 심플해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카페24 심플해" pitchFamily="2" charset="-127"/>
                <a:ea typeface="카페24 심플해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카페24 심플해" pitchFamily="2" charset="-127"/>
                <a:ea typeface="카페24 심플해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카페24 심플해" pitchFamily="2" charset="-127"/>
                <a:ea typeface="카페24 심플해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구현 내용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06F8C04-CC3A-4728-9374-AFA78D6AB6B3}"/>
              </a:ext>
            </a:extLst>
          </p:cNvPr>
          <p:cNvSpPr/>
          <p:nvPr/>
        </p:nvSpPr>
        <p:spPr>
          <a:xfrm>
            <a:off x="2832683" y="1841242"/>
            <a:ext cx="5201174" cy="5117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CC3084-62DB-4CC7-8A78-9AB281BF9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0399" y="1909261"/>
            <a:ext cx="4425193" cy="435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텀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프로젝트 주제 요약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EFEB8A-CC48-4335-B100-B340B18C5A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15" y="1909261"/>
            <a:ext cx="404254" cy="3628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AC8CFA7-3A0C-41FE-A45D-6D1D1A2F32FC}"/>
              </a:ext>
            </a:extLst>
          </p:cNvPr>
          <p:cNvGrpSpPr/>
          <p:nvPr/>
        </p:nvGrpSpPr>
        <p:grpSpPr>
          <a:xfrm>
            <a:off x="2832683" y="2504428"/>
            <a:ext cx="5201174" cy="511729"/>
            <a:chOff x="2832683" y="2715089"/>
            <a:chExt cx="5201174" cy="51172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5153913-84F5-48DF-BD05-2BBA8D0B5C4C}"/>
                </a:ext>
              </a:extLst>
            </p:cNvPr>
            <p:cNvSpPr/>
            <p:nvPr/>
          </p:nvSpPr>
          <p:spPr>
            <a:xfrm>
              <a:off x="2832683" y="2715089"/>
              <a:ext cx="5201174" cy="5117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2" name="내용 개체 틀 1">
              <a:extLst>
                <a:ext uri="{FF2B5EF4-FFF2-40B4-BE49-F238E27FC236}">
                  <a16:creationId xmlns:a16="http://schemas.microsoft.com/office/drawing/2014/main" id="{C208FCF0-91C1-49CF-9413-A58F85FDB008}"/>
                </a:ext>
              </a:extLst>
            </p:cNvPr>
            <p:cNvSpPr txBox="1">
              <a:spLocks/>
            </p:cNvSpPr>
            <p:nvPr/>
          </p:nvSpPr>
          <p:spPr>
            <a:xfrm>
              <a:off x="3430399" y="2783108"/>
              <a:ext cx="4425193" cy="4353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팀 소개</a:t>
              </a:r>
              <a:endPara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D2167B0-150A-4333-AB10-C637AB70A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8526" y="2797082"/>
              <a:ext cx="404254" cy="36282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96F35F5-7AAD-4A5D-8CA4-30CD3D9F0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26" y="3263075"/>
            <a:ext cx="404254" cy="36282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1C0C507-3DA0-42E0-8494-9FD2479F0133}"/>
              </a:ext>
            </a:extLst>
          </p:cNvPr>
          <p:cNvGrpSpPr/>
          <p:nvPr/>
        </p:nvGrpSpPr>
        <p:grpSpPr>
          <a:xfrm>
            <a:off x="2822677" y="5163960"/>
            <a:ext cx="5201174" cy="511729"/>
            <a:chOff x="2832683" y="4354925"/>
            <a:chExt cx="5201174" cy="51172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9C84862-064E-4760-9567-F5BACB84A8C8}"/>
                </a:ext>
              </a:extLst>
            </p:cNvPr>
            <p:cNvSpPr/>
            <p:nvPr/>
          </p:nvSpPr>
          <p:spPr>
            <a:xfrm>
              <a:off x="2832683" y="4354925"/>
              <a:ext cx="5201174" cy="5117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2" name="내용 개체 틀 1">
              <a:extLst>
                <a:ext uri="{FF2B5EF4-FFF2-40B4-BE49-F238E27FC236}">
                  <a16:creationId xmlns:a16="http://schemas.microsoft.com/office/drawing/2014/main" id="{EEA21B82-6E10-4FCD-A821-35B475F9DEA7}"/>
                </a:ext>
              </a:extLst>
            </p:cNvPr>
            <p:cNvSpPr txBox="1">
              <a:spLocks/>
            </p:cNvSpPr>
            <p:nvPr/>
          </p:nvSpPr>
          <p:spPr>
            <a:xfrm>
              <a:off x="3430399" y="4422944"/>
              <a:ext cx="4425193" cy="4353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구현 시 어려웠던 점</a:t>
              </a:r>
              <a:r>
                <a:rPr lang="en-US" altLang="ko-KR" sz="2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, </a:t>
              </a:r>
              <a:r>
                <a:rPr lang="ko-KR" altLang="en-US" sz="2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추후 보완 방안</a:t>
              </a:r>
              <a:endPara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F3CA736F-6343-41E6-B7E4-D581C445A3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50" y="5231979"/>
            <a:ext cx="404254" cy="36282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0EB7B4-7A46-4BDF-B771-A902E28B4869}"/>
              </a:ext>
            </a:extLst>
          </p:cNvPr>
          <p:cNvSpPr/>
          <p:nvPr/>
        </p:nvSpPr>
        <p:spPr>
          <a:xfrm>
            <a:off x="4680155" y="6420465"/>
            <a:ext cx="2812026" cy="304800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6923EE-1B55-4146-B6E5-522F94C7A570}"/>
              </a:ext>
            </a:extLst>
          </p:cNvPr>
          <p:cNvGrpSpPr/>
          <p:nvPr/>
        </p:nvGrpSpPr>
        <p:grpSpPr>
          <a:xfrm>
            <a:off x="2832683" y="3842539"/>
            <a:ext cx="5201174" cy="511729"/>
            <a:chOff x="2832683" y="4354925"/>
            <a:chExt cx="5201174" cy="51172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201394E-8FCB-43F5-A407-57B8A9C38FA5}"/>
                </a:ext>
              </a:extLst>
            </p:cNvPr>
            <p:cNvSpPr/>
            <p:nvPr/>
          </p:nvSpPr>
          <p:spPr>
            <a:xfrm>
              <a:off x="2832683" y="4354925"/>
              <a:ext cx="5201174" cy="5117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7" name="내용 개체 틀 1">
              <a:extLst>
                <a:ext uri="{FF2B5EF4-FFF2-40B4-BE49-F238E27FC236}">
                  <a16:creationId xmlns:a16="http://schemas.microsoft.com/office/drawing/2014/main" id="{01CF0F44-3FD0-402A-BEC3-F0DAA43A5D51}"/>
                </a:ext>
              </a:extLst>
            </p:cNvPr>
            <p:cNvSpPr txBox="1">
              <a:spLocks/>
            </p:cNvSpPr>
            <p:nvPr/>
          </p:nvSpPr>
          <p:spPr>
            <a:xfrm>
              <a:off x="3430399" y="4422944"/>
              <a:ext cx="4425193" cy="4353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카페24 심플해" pitchFamily="2" charset="-127"/>
                  <a:ea typeface="카페24 심플해" pitchFamily="2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0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최종 플레이 영상</a:t>
              </a:r>
              <a:endPara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A8A979D7-ABC8-4CB7-A29B-00FE37CD32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45" y="4572771"/>
            <a:ext cx="404254" cy="3628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B7DDD7-8638-470D-8E62-434010E73C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45" y="3908644"/>
            <a:ext cx="404254" cy="36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63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Scene ::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OnGUI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bandicam 2020-12-07 13-57-29-896">
            <a:hlinkClick r:id="" action="ppaction://media"/>
            <a:extLst>
              <a:ext uri="{FF2B5EF4-FFF2-40B4-BE49-F238E27FC236}">
                <a16:creationId xmlns:a16="http://schemas.microsoft.com/office/drawing/2014/main" id="{EB656833-2EC0-432F-A347-4743A5901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596" y="1743226"/>
            <a:ext cx="7488808" cy="3602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9F52D4-A776-4D6B-8089-4AF99D7D4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96" y="5670973"/>
            <a:ext cx="5458587" cy="695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B2CB84-803A-47F4-9C12-DCF9FA995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113" y="4503348"/>
            <a:ext cx="3295116" cy="207442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9E252D8-0DFD-47A4-AF6E-B5FEEE3BF6B1}"/>
              </a:ext>
            </a:extLst>
          </p:cNvPr>
          <p:cNvCxnSpPr>
            <a:cxnSpLocks/>
          </p:cNvCxnSpPr>
          <p:nvPr/>
        </p:nvCxnSpPr>
        <p:spPr>
          <a:xfrm>
            <a:off x="10019671" y="5540560"/>
            <a:ext cx="99658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71A8D9-631B-4011-BEE1-AFA66036FA74}"/>
              </a:ext>
            </a:extLst>
          </p:cNvPr>
          <p:cNvCxnSpPr>
            <a:cxnSpLocks/>
          </p:cNvCxnSpPr>
          <p:nvPr/>
        </p:nvCxnSpPr>
        <p:spPr>
          <a:xfrm>
            <a:off x="10019671" y="6230062"/>
            <a:ext cx="99658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55D1B3-9895-416F-95F0-33B8BF50B990}"/>
              </a:ext>
            </a:extLst>
          </p:cNvPr>
          <p:cNvSpPr/>
          <p:nvPr/>
        </p:nvSpPr>
        <p:spPr>
          <a:xfrm>
            <a:off x="4587676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7B0F802-758E-404A-8854-D110D860B385}"/>
              </a:ext>
            </a:extLst>
          </p:cNvPr>
          <p:cNvSpPr/>
          <p:nvPr/>
        </p:nvSpPr>
        <p:spPr>
          <a:xfrm>
            <a:off x="3873460" y="1786850"/>
            <a:ext cx="901029" cy="2312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250245-CCBC-4928-8E31-71454CD0FB55}"/>
              </a:ext>
            </a:extLst>
          </p:cNvPr>
          <p:cNvSpPr/>
          <p:nvPr/>
        </p:nvSpPr>
        <p:spPr>
          <a:xfrm>
            <a:off x="3386069" y="1366419"/>
            <a:ext cx="1675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승리 횟수 표시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C9B9E9C-C655-4D4E-91A1-578F353A5FAE}"/>
              </a:ext>
            </a:extLst>
          </p:cNvPr>
          <p:cNvSpPr/>
          <p:nvPr/>
        </p:nvSpPr>
        <p:spPr>
          <a:xfrm rot="20661943" flipH="1">
            <a:off x="6096000" y="1671214"/>
            <a:ext cx="781664" cy="2312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3E959-0675-4701-AF97-DBB72D4CB862}"/>
              </a:ext>
            </a:extLst>
          </p:cNvPr>
          <p:cNvSpPr/>
          <p:nvPr/>
        </p:nvSpPr>
        <p:spPr>
          <a:xfrm>
            <a:off x="6894368" y="1342724"/>
            <a:ext cx="329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죽었을 경우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Retry Label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0579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Scene :: Other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bandicam 2020-12-07 18-58-34-640">
            <a:hlinkClick r:id="" action="ppaction://media"/>
            <a:extLst>
              <a:ext uri="{FF2B5EF4-FFF2-40B4-BE49-F238E27FC236}">
                <a16:creationId xmlns:a16="http://schemas.microsoft.com/office/drawing/2014/main" id="{A89B8EA7-C4C3-4C4F-A3E4-CD25B441C3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1314" y="2316418"/>
            <a:ext cx="3581400" cy="19431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2242DA-A206-4BB5-BAFE-E65820AF9FA4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bandicam 2020-12-07 22-56-28-146">
            <a:hlinkClick r:id="" action="ppaction://media"/>
            <a:extLst>
              <a:ext uri="{FF2B5EF4-FFF2-40B4-BE49-F238E27FC236}">
                <a16:creationId xmlns:a16="http://schemas.microsoft.com/office/drawing/2014/main" id="{101420EA-7D30-43B9-A541-45BF90B718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22200" b="9799"/>
          <a:stretch/>
        </p:blipFill>
        <p:spPr>
          <a:xfrm>
            <a:off x="6644056" y="2316418"/>
            <a:ext cx="3581400" cy="194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69F06E-830E-422F-BED4-A50376DAA6A4}"/>
              </a:ext>
            </a:extLst>
          </p:cNvPr>
          <p:cNvSpPr txBox="1"/>
          <p:nvPr/>
        </p:nvSpPr>
        <p:spPr>
          <a:xfrm>
            <a:off x="1341314" y="4829277"/>
            <a:ext cx="4206631" cy="836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+mj-ea"/>
                <a:ea typeface="+mj-ea"/>
              </a:rPr>
              <a:t>Healing Zone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힐링존</a:t>
            </a:r>
            <a:r>
              <a:rPr lang="en-US" altLang="ko-KR" sz="1600" dirty="0"/>
              <a:t> </a:t>
            </a:r>
            <a:r>
              <a:rPr lang="ko-KR" altLang="en-US" sz="1600" dirty="0"/>
              <a:t>안에 있을 때 체력이 초당 </a:t>
            </a:r>
            <a:r>
              <a:rPr lang="en-US" altLang="ko-KR" sz="1600" dirty="0"/>
              <a:t>2 </a:t>
            </a:r>
            <a:r>
              <a:rPr lang="ko-KR" altLang="en-US" sz="1600" dirty="0"/>
              <a:t>씩 증가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38626-6824-4EA6-8CDA-226EFDDDF63D}"/>
              </a:ext>
            </a:extLst>
          </p:cNvPr>
          <p:cNvSpPr txBox="1"/>
          <p:nvPr/>
        </p:nvSpPr>
        <p:spPr>
          <a:xfrm>
            <a:off x="6644056" y="4829277"/>
            <a:ext cx="4054794" cy="836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파편 데미지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Projectile </a:t>
            </a:r>
            <a:r>
              <a:rPr lang="ko-KR" altLang="en-US" sz="1600" dirty="0"/>
              <a:t>류 총들은 파편 데미지도 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4145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객체 별 연결된 스크립트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1093C9E-D5BC-4A64-946C-6755B856F4B7}"/>
              </a:ext>
            </a:extLst>
          </p:cNvPr>
          <p:cNvSpPr/>
          <p:nvPr/>
        </p:nvSpPr>
        <p:spPr>
          <a:xfrm>
            <a:off x="6756265" y="4080570"/>
            <a:ext cx="1304090" cy="1290948"/>
          </a:xfrm>
          <a:prstGeom prst="ellipse">
            <a:avLst/>
          </a:prstGeom>
          <a:solidFill>
            <a:srgbClr val="FFFFFF"/>
          </a:solidFill>
          <a:ln w="34925">
            <a:solidFill>
              <a:srgbClr val="D55151"/>
            </a:solidFill>
          </a:ln>
          <a:effectLst>
            <a:outerShdw blurRad="127000" dist="1397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409651C-CFEA-4879-9D2C-2DF7347A8A0A}"/>
              </a:ext>
            </a:extLst>
          </p:cNvPr>
          <p:cNvSpPr/>
          <p:nvPr/>
        </p:nvSpPr>
        <p:spPr>
          <a:xfrm>
            <a:off x="1549042" y="4080570"/>
            <a:ext cx="1286047" cy="1290948"/>
          </a:xfrm>
          <a:prstGeom prst="ellipse">
            <a:avLst/>
          </a:prstGeom>
          <a:solidFill>
            <a:srgbClr val="FFFFFF"/>
          </a:solidFill>
          <a:ln w="34925">
            <a:solidFill>
              <a:srgbClr val="D55151"/>
            </a:solidFill>
          </a:ln>
          <a:effectLst>
            <a:outerShdw blurRad="127000" dist="1397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B87DA-9186-4F9D-8A0C-582F8D1D8E11}"/>
              </a:ext>
            </a:extLst>
          </p:cNvPr>
          <p:cNvSpPr txBox="1"/>
          <p:nvPr/>
        </p:nvSpPr>
        <p:spPr>
          <a:xfrm>
            <a:off x="1364674" y="5508908"/>
            <a:ext cx="164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Weapons</a:t>
            </a:r>
          </a:p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Prefabs</a:t>
            </a:r>
            <a:endParaRPr lang="ko-KR" altLang="en-US" sz="1200" b="1" dirty="0">
              <a:solidFill>
                <a:srgbClr val="595959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7EA6A84-E986-4666-880A-10D3CF2290B0}"/>
              </a:ext>
            </a:extLst>
          </p:cNvPr>
          <p:cNvSpPr/>
          <p:nvPr/>
        </p:nvSpPr>
        <p:spPr>
          <a:xfrm>
            <a:off x="1477586" y="1702878"/>
            <a:ext cx="1286047" cy="1290948"/>
          </a:xfrm>
          <a:prstGeom prst="ellipse">
            <a:avLst/>
          </a:prstGeom>
          <a:solidFill>
            <a:srgbClr val="FFFFFF"/>
          </a:solidFill>
          <a:ln w="34925">
            <a:solidFill>
              <a:srgbClr val="D55151"/>
            </a:solidFill>
          </a:ln>
          <a:effectLst>
            <a:outerShdw blurRad="127000" dist="1397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8722818-69FB-4637-9ABE-169BAF85AA25}"/>
              </a:ext>
            </a:extLst>
          </p:cNvPr>
          <p:cNvSpPr/>
          <p:nvPr/>
        </p:nvSpPr>
        <p:spPr>
          <a:xfrm>
            <a:off x="6682212" y="1633498"/>
            <a:ext cx="1286047" cy="1290948"/>
          </a:xfrm>
          <a:prstGeom prst="ellipse">
            <a:avLst/>
          </a:prstGeom>
          <a:solidFill>
            <a:srgbClr val="FFFFFF"/>
          </a:solidFill>
          <a:ln w="34925">
            <a:solidFill>
              <a:srgbClr val="D55151"/>
            </a:solidFill>
          </a:ln>
          <a:effectLst>
            <a:outerShdw blurRad="127000" dist="1397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98337C-EA68-4977-80D0-59803C0F52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74" y="2122015"/>
            <a:ext cx="530070" cy="530070"/>
          </a:xfrm>
          <a:prstGeom prst="rect">
            <a:avLst/>
          </a:prstGeom>
        </p:spPr>
      </p:pic>
      <p:pic>
        <p:nvPicPr>
          <p:cNvPr id="9" name="Picture 2" descr="upload.wikimedia.org/wikipedia/commons/a/a7/M4A...">
            <a:extLst>
              <a:ext uri="{FF2B5EF4-FFF2-40B4-BE49-F238E27FC236}">
                <a16:creationId xmlns:a16="http://schemas.microsoft.com/office/drawing/2014/main" id="{F8061FCF-43DA-4442-A29D-3136BEE4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62" y="4543566"/>
            <a:ext cx="963882" cy="3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FD2B10-F45A-4E57-B3E3-B9A31D8DF3DC}"/>
              </a:ext>
            </a:extLst>
          </p:cNvPr>
          <p:cNvSpPr txBox="1"/>
          <p:nvPr/>
        </p:nvSpPr>
        <p:spPr>
          <a:xfrm>
            <a:off x="1297103" y="3131216"/>
            <a:ext cx="164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Player 1, Player 2 Prefabs</a:t>
            </a:r>
            <a:endParaRPr lang="ko-KR" altLang="en-US" sz="1200" b="1" dirty="0">
              <a:solidFill>
                <a:srgbClr val="595959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0E95C-9CED-4B2A-AD29-16D56A198580}"/>
              </a:ext>
            </a:extLst>
          </p:cNvPr>
          <p:cNvSpPr txBox="1"/>
          <p:nvPr/>
        </p:nvSpPr>
        <p:spPr>
          <a:xfrm>
            <a:off x="3141621" y="3917689"/>
            <a:ext cx="3083815" cy="2029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Weapons.cs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무기의 반동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데미지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효과 담당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Weapon_equip_manage.cs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무기의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탈착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삭제 담당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773EF-3FF2-4CC6-A6ED-9BCE2AEC7797}"/>
              </a:ext>
            </a:extLst>
          </p:cNvPr>
          <p:cNvSpPr txBox="1"/>
          <p:nvPr/>
        </p:nvSpPr>
        <p:spPr>
          <a:xfrm>
            <a:off x="3141621" y="1939029"/>
            <a:ext cx="3485650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Player_move.cs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플레이어의 움직임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HP,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아이템 담당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B8CB18-3316-4A77-BEE1-3DF89DF1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5" y="1778499"/>
            <a:ext cx="1469050" cy="10727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2F843E-1067-46AF-852C-E3F650AC6487}"/>
              </a:ext>
            </a:extLst>
          </p:cNvPr>
          <p:cNvSpPr txBox="1"/>
          <p:nvPr/>
        </p:nvSpPr>
        <p:spPr>
          <a:xfrm>
            <a:off x="6545333" y="2992716"/>
            <a:ext cx="1647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Map</a:t>
            </a:r>
            <a:endParaRPr lang="ko-KR" altLang="en-US" sz="1200" b="1" dirty="0">
              <a:solidFill>
                <a:srgbClr val="595959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6DE4E-60E1-41EF-81D9-BEA0D9A8D018}"/>
              </a:ext>
            </a:extLst>
          </p:cNvPr>
          <p:cNvSpPr txBox="1"/>
          <p:nvPr/>
        </p:nvSpPr>
        <p:spPr>
          <a:xfrm>
            <a:off x="8534102" y="1715463"/>
            <a:ext cx="3080536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Spawn_control.cs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최초 게임시작시 플레이어 생성 및 아이템 생성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GUI, BGM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담당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706253-8D9B-4EEB-AA5C-44240D015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300" y="4204920"/>
            <a:ext cx="1318055" cy="10659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8ADD57-7F6A-42C7-9A64-FA2593413C0B}"/>
              </a:ext>
            </a:extLst>
          </p:cNvPr>
          <p:cNvSpPr txBox="1"/>
          <p:nvPr/>
        </p:nvSpPr>
        <p:spPr>
          <a:xfrm>
            <a:off x="8534102" y="4309007"/>
            <a:ext cx="2951506" cy="83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Start_scene.cs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초기화면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BGM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8A3778-6E7F-4A3E-99FA-73158DE4F1EC}"/>
              </a:ext>
            </a:extLst>
          </p:cNvPr>
          <p:cNvSpPr txBox="1"/>
          <p:nvPr/>
        </p:nvSpPr>
        <p:spPr>
          <a:xfrm>
            <a:off x="6678507" y="5419119"/>
            <a:ext cx="164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Start_scene</a:t>
            </a:r>
            <a:endParaRPr lang="en-US" altLang="ko-KR" sz="1200" b="1" dirty="0">
              <a:solidFill>
                <a:srgbClr val="595959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1200" b="1" dirty="0" err="1">
                <a:solidFill>
                  <a:srgbClr val="595959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MainCamera</a:t>
            </a:r>
            <a:endParaRPr lang="ko-KR" altLang="en-US" sz="1200" b="1" dirty="0">
              <a:solidFill>
                <a:srgbClr val="595959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D81DFE-2939-435C-983F-7048DC5A4FA2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6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에셋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코드 변경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BF293-B329-4277-ADAE-B84FF2EB618D}"/>
              </a:ext>
            </a:extLst>
          </p:cNvPr>
          <p:cNvSpPr/>
          <p:nvPr/>
        </p:nvSpPr>
        <p:spPr>
          <a:xfrm>
            <a:off x="4689987" y="6755957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74678-8F70-4381-8AF4-E3237603A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15" y="2059100"/>
            <a:ext cx="404254" cy="3628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151E83-E099-4818-964A-402DD4841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15" y="3202098"/>
            <a:ext cx="404254" cy="3628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41C04D-9886-43BE-9D58-97FC35875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15" y="4181279"/>
            <a:ext cx="404254" cy="3628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6E162AD-0A45-4F16-B0DC-E0540038ADAB}"/>
              </a:ext>
            </a:extLst>
          </p:cNvPr>
          <p:cNvSpPr/>
          <p:nvPr/>
        </p:nvSpPr>
        <p:spPr>
          <a:xfrm>
            <a:off x="4133342" y="1864075"/>
            <a:ext cx="8520774" cy="83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Weapon.cs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 가능한 총 확인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발사 코드 추가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        beam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류 총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raycast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류 총 데미지 코드 수정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0FDF4-A952-42AB-AF8A-B028BC73E481}"/>
              </a:ext>
            </a:extLst>
          </p:cNvPr>
          <p:cNvSpPr/>
          <p:nvPr/>
        </p:nvSpPr>
        <p:spPr>
          <a:xfrm>
            <a:off x="4133342" y="3104513"/>
            <a:ext cx="423064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Explosion.cs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폭발 부분 데미지 코드 수정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CB9606-E4D1-4DA6-8EBE-BC6BBF0474A4}"/>
              </a:ext>
            </a:extLst>
          </p:cNvPr>
          <p:cNvSpPr/>
          <p:nvPr/>
        </p:nvSpPr>
        <p:spPr>
          <a:xfrm>
            <a:off x="4133342" y="4084751"/>
            <a:ext cx="6096000" cy="4593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Projectile.cs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Projectile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류 총 데미지 코드 수정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396C74-A3C3-490F-8624-2CF3BC9721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15" y="5168801"/>
            <a:ext cx="404254" cy="3628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EBBFFB-F7B8-4F56-8B85-6FDBFD96EA1E}"/>
              </a:ext>
            </a:extLst>
          </p:cNvPr>
          <p:cNvSpPr/>
          <p:nvPr/>
        </p:nvSpPr>
        <p:spPr>
          <a:xfrm>
            <a:off x="4133342" y="5117606"/>
            <a:ext cx="762197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다운로드 한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에셋의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코드에서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	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주석처리한 부분이 수정한 부분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DE2134-48FC-4C8C-A6E7-18DA0FE98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998" y="5229274"/>
            <a:ext cx="914528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9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진행 간 어려웠던 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7E9FE7-4F6D-4190-A83A-AA831CFADE4B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88FFF-08B2-4A67-B6B0-3EBD36A0CC3B}"/>
              </a:ext>
            </a:extLst>
          </p:cNvPr>
          <p:cNvSpPr txBox="1"/>
          <p:nvPr/>
        </p:nvSpPr>
        <p:spPr>
          <a:xfrm>
            <a:off x="2522350" y="1907313"/>
            <a:ext cx="7551738" cy="3786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다운받은 </a:t>
            </a:r>
            <a:r>
              <a:rPr lang="en-US" altLang="ko-KR" dirty="0"/>
              <a:t>Weapon Assets</a:t>
            </a:r>
            <a:r>
              <a:rPr lang="ko-KR" altLang="en-US" dirty="0"/>
              <a:t>의 전반적인 코드 이해가 어려웠다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1000</a:t>
            </a:r>
            <a:r>
              <a:rPr lang="ko-KR" altLang="en-US" dirty="0"/>
              <a:t>줄이 넘는 코드였고 처음보는 함수들과 명령어들이 많아서 일부를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수정하려고 해도 어려움이 있었다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2D</a:t>
            </a:r>
            <a:r>
              <a:rPr lang="ko-KR" altLang="en-US" dirty="0"/>
              <a:t>로 진행하였으나 총기류는 </a:t>
            </a:r>
            <a:r>
              <a:rPr lang="en-US" altLang="ko-KR" dirty="0"/>
              <a:t>3D</a:t>
            </a:r>
            <a:r>
              <a:rPr lang="ko-KR" altLang="en-US" dirty="0"/>
              <a:t>오브젝트를 사용해서 어려웠다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플레이어에 추가로 캡슐</a:t>
            </a:r>
            <a:r>
              <a:rPr lang="en-US" altLang="ko-KR" dirty="0"/>
              <a:t> </a:t>
            </a:r>
            <a:r>
              <a:rPr lang="ko-KR" altLang="en-US" dirty="0" err="1"/>
              <a:t>콜라이더와</a:t>
            </a:r>
            <a:r>
              <a:rPr lang="en-US" altLang="ko-KR" dirty="0"/>
              <a:t>, </a:t>
            </a:r>
            <a:r>
              <a:rPr lang="ko-KR" altLang="en-US" dirty="0"/>
              <a:t>벽에 박스 </a:t>
            </a:r>
            <a:r>
              <a:rPr lang="ko-KR" altLang="en-US" dirty="0" err="1"/>
              <a:t>콜라이더를</a:t>
            </a:r>
            <a:r>
              <a:rPr lang="ko-KR" altLang="en-US" dirty="0"/>
              <a:t> 추가했다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객체의 부모</a:t>
            </a:r>
            <a:r>
              <a:rPr lang="en-US" altLang="ko-KR" dirty="0"/>
              <a:t>, </a:t>
            </a:r>
            <a:r>
              <a:rPr lang="ko-KR" altLang="en-US" dirty="0"/>
              <a:t>자식의 유무</a:t>
            </a:r>
            <a:r>
              <a:rPr lang="en-US" altLang="ko-KR" dirty="0"/>
              <a:t>, </a:t>
            </a:r>
            <a:r>
              <a:rPr lang="ko-KR" altLang="en-US" dirty="0"/>
              <a:t>태그를 찾아야 할 때가 많았는데 해당 객체가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비어 있을 때 오류가 나는 것을 찾아내기 힘들었다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88370C-A1B3-4C95-B460-441959C2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52" y="2087938"/>
            <a:ext cx="404254" cy="3628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9A37E4-99ED-43F5-ABE5-650782A6B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14" y="3690367"/>
            <a:ext cx="404254" cy="3628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AAE89A-B6D3-449E-91C1-23B581D776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14" y="4956459"/>
            <a:ext cx="404254" cy="36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1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추후 개선하고 싶은 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7E9FE7-4F6D-4190-A83A-AA831CFADE4B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88370C-A1B3-4C95-B460-441959C21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31" y="2433552"/>
            <a:ext cx="404254" cy="3628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9A37E4-99ED-43F5-ABE5-650782A6B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31" y="3607522"/>
            <a:ext cx="404254" cy="3628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AAE89A-B6D3-449E-91C1-23B581D776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31" y="4483136"/>
            <a:ext cx="404254" cy="362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58388-DFC6-4A01-85AC-A77AC1D727A5}"/>
              </a:ext>
            </a:extLst>
          </p:cNvPr>
          <p:cNvSpPr txBox="1"/>
          <p:nvPr/>
        </p:nvSpPr>
        <p:spPr>
          <a:xfrm>
            <a:off x="2358288" y="2310007"/>
            <a:ext cx="795020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사용자의 색깔을 고를 수 있고</a:t>
            </a:r>
            <a:r>
              <a:rPr lang="en-US" altLang="ko-KR" dirty="0"/>
              <a:t>, </a:t>
            </a:r>
            <a:r>
              <a:rPr lang="ko-KR" altLang="en-US" dirty="0"/>
              <a:t>그 색에 맞는 능력들을 보유한다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예를 들어 초록색 </a:t>
            </a:r>
            <a:r>
              <a:rPr lang="en-US" altLang="ko-KR" dirty="0"/>
              <a:t>: </a:t>
            </a:r>
            <a:r>
              <a:rPr lang="ko-KR" altLang="en-US" dirty="0"/>
              <a:t>자연치유</a:t>
            </a:r>
            <a:r>
              <a:rPr lang="en-US" altLang="ko-KR" dirty="0"/>
              <a:t>, </a:t>
            </a:r>
            <a:r>
              <a:rPr lang="ko-KR" altLang="en-US" dirty="0"/>
              <a:t>빨간색 </a:t>
            </a:r>
            <a:r>
              <a:rPr lang="en-US" altLang="ko-KR" dirty="0"/>
              <a:t>: </a:t>
            </a:r>
            <a:r>
              <a:rPr lang="ko-KR" altLang="en-US" dirty="0"/>
              <a:t>주변적에게 피해 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멀티게임을 구현한다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다양한 아이템과 스킬 추가</a:t>
            </a:r>
            <a:r>
              <a:rPr lang="en-US" altLang="ko-KR" dirty="0"/>
              <a:t>(</a:t>
            </a:r>
            <a:r>
              <a:rPr lang="ko-KR" altLang="en-US" dirty="0"/>
              <a:t>총을 두개 보유</a:t>
            </a:r>
            <a:r>
              <a:rPr lang="en-US" altLang="ko-KR" dirty="0"/>
              <a:t>, </a:t>
            </a:r>
            <a:r>
              <a:rPr lang="ko-KR" altLang="en-US" dirty="0"/>
              <a:t>목숨 하나 추가 등</a:t>
            </a:r>
            <a:r>
              <a:rPr lang="en-US" altLang="ko-KR" dirty="0"/>
              <a:t>)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42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에셋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출처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46E16F-0D9A-462F-B59A-74710B21F8C4}"/>
              </a:ext>
            </a:extLst>
          </p:cNvPr>
          <p:cNvGrpSpPr/>
          <p:nvPr/>
        </p:nvGrpSpPr>
        <p:grpSpPr>
          <a:xfrm>
            <a:off x="819520" y="2647511"/>
            <a:ext cx="6301740" cy="1463241"/>
            <a:chOff x="2087880" y="2425116"/>
            <a:chExt cx="6301740" cy="14632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10828C-E005-490B-A1D3-5A8E3BD84582}"/>
                </a:ext>
              </a:extLst>
            </p:cNvPr>
            <p:cNvSpPr txBox="1"/>
            <p:nvPr/>
          </p:nvSpPr>
          <p:spPr>
            <a:xfrm>
              <a:off x="2087880" y="3429000"/>
              <a:ext cx="184731" cy="459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9651E1-723D-4184-8278-279F353FBDBC}"/>
                </a:ext>
              </a:extLst>
            </p:cNvPr>
            <p:cNvSpPr txBox="1"/>
            <p:nvPr/>
          </p:nvSpPr>
          <p:spPr>
            <a:xfrm>
              <a:off x="2089488" y="2425116"/>
              <a:ext cx="6300132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2BD13F-4032-45BF-B9AD-4FDFC6987B4C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717F62-295F-4AD5-B790-28233B02C785}"/>
              </a:ext>
            </a:extLst>
          </p:cNvPr>
          <p:cNvSpPr txBox="1"/>
          <p:nvPr/>
        </p:nvSpPr>
        <p:spPr>
          <a:xfrm>
            <a:off x="670854" y="1442809"/>
            <a:ext cx="630174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어몽어스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사운드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(BGM,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시작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사망 시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2"/>
              </a:rPr>
              <a:t>https://www.youtube.com/watch?v=hWpETwlWSmw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무기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반동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사운드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Assets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h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ttps://assetstore.unity.com/packages/templates/systems/easy-weapons-19365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포션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Assets</a:t>
            </a: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4"/>
              </a:rPr>
              <a:t>https://assetstore.unity.com/packages/3d/props/potions-coin-and-box-of-pandora-pack-71778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어몽어스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캐릭터 이미지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빨간색 캐릭터는 직접 수정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https://www.infogamerhub.com/among-us-player-prefab/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어몽어스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맵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다운로드 후 이미지 수정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6"/>
              </a:rPr>
              <a:t>https://among-us.fandom.com/wiki/The_Skeld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시작 화면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포토샵 작업</a:t>
            </a:r>
          </a:p>
          <a:p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Ppt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템플릿 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7"/>
              </a:rPr>
              <a:t>https://blog.naver.com/wkfdl1/222105378439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784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1A82C70-1E49-4DAD-AE05-3D4B52D0AFF3}"/>
              </a:ext>
            </a:extLst>
          </p:cNvPr>
          <p:cNvSpPr/>
          <p:nvPr/>
        </p:nvSpPr>
        <p:spPr>
          <a:xfrm>
            <a:off x="4680155" y="6420465"/>
            <a:ext cx="2812026" cy="304800"/>
          </a:xfrm>
          <a:prstGeom prst="rect">
            <a:avLst/>
          </a:prstGeom>
          <a:solidFill>
            <a:srgbClr val="171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06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텀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프로젝트 주제 요약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1B21BC-FD39-4661-B743-0ED44F5815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548" y="2018612"/>
            <a:ext cx="519546" cy="519546"/>
          </a:xfrm>
          <a:prstGeom prst="rect">
            <a:avLst/>
          </a:prstGeom>
        </p:spPr>
      </p:pic>
      <p:pic>
        <p:nvPicPr>
          <p:cNvPr id="7" name="Picture 2" descr="upload.wikimedia.org/wikipedia/commons/a/a7/M4A...">
            <a:extLst>
              <a:ext uri="{FF2B5EF4-FFF2-40B4-BE49-F238E27FC236}">
                <a16:creationId xmlns:a16="http://schemas.microsoft.com/office/drawing/2014/main" id="{3FD8308E-D892-4190-B51E-03B232523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200" y="3493488"/>
            <a:ext cx="679719" cy="27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8687191-FCFD-4975-B597-C48A9A7624EA}"/>
              </a:ext>
            </a:extLst>
          </p:cNvPr>
          <p:cNvGrpSpPr/>
          <p:nvPr/>
        </p:nvGrpSpPr>
        <p:grpSpPr>
          <a:xfrm>
            <a:off x="6946419" y="4748304"/>
            <a:ext cx="751500" cy="436552"/>
            <a:chOff x="8840499" y="3356410"/>
            <a:chExt cx="675872" cy="3926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956B97F-C771-4990-A497-8BC23701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0499" y="3414722"/>
              <a:ext cx="319387" cy="3193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089DAE6-7BBE-4BBA-A5C2-F5FD9E2C9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752" y="3356410"/>
              <a:ext cx="392619" cy="392619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47EAA6F7-C56B-4D9E-BEE1-1EFB790AC7CA}"/>
              </a:ext>
            </a:extLst>
          </p:cNvPr>
          <p:cNvSpPr/>
          <p:nvPr/>
        </p:nvSpPr>
        <p:spPr>
          <a:xfrm>
            <a:off x="6838556" y="1845503"/>
            <a:ext cx="932386" cy="932386"/>
          </a:xfrm>
          <a:prstGeom prst="ellipse">
            <a:avLst/>
          </a:prstGeom>
          <a:noFill/>
          <a:ln w="34925">
            <a:solidFill>
              <a:srgbClr val="D5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2C5FFE-A0B8-43A9-B3B7-4BFE536A2428}"/>
              </a:ext>
            </a:extLst>
          </p:cNvPr>
          <p:cNvSpPr/>
          <p:nvPr/>
        </p:nvSpPr>
        <p:spPr>
          <a:xfrm>
            <a:off x="6854746" y="3172945"/>
            <a:ext cx="932386" cy="932386"/>
          </a:xfrm>
          <a:prstGeom prst="ellipse">
            <a:avLst/>
          </a:prstGeom>
          <a:noFill/>
          <a:ln w="34925">
            <a:solidFill>
              <a:srgbClr val="D5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29E0A2F-4BA8-46D1-A9CE-0A467147BAC7}"/>
              </a:ext>
            </a:extLst>
          </p:cNvPr>
          <p:cNvSpPr/>
          <p:nvPr/>
        </p:nvSpPr>
        <p:spPr>
          <a:xfrm>
            <a:off x="6823895" y="4500387"/>
            <a:ext cx="932386" cy="932386"/>
          </a:xfrm>
          <a:prstGeom prst="ellipse">
            <a:avLst/>
          </a:prstGeom>
          <a:noFill/>
          <a:ln w="34925">
            <a:solidFill>
              <a:srgbClr val="D5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A45B4-6F68-462C-AE07-5ADDBA773411}"/>
              </a:ext>
            </a:extLst>
          </p:cNvPr>
          <p:cNvSpPr/>
          <p:nvPr/>
        </p:nvSpPr>
        <p:spPr>
          <a:xfrm>
            <a:off x="7981934" y="3222439"/>
            <a:ext cx="3072101" cy="74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2D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게임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다양한 종류의 총을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사용하는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게임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F62C2F-6FDC-415A-8CB7-3E3AE7AB649E}"/>
              </a:ext>
            </a:extLst>
          </p:cNvPr>
          <p:cNvSpPr/>
          <p:nvPr/>
        </p:nvSpPr>
        <p:spPr>
          <a:xfrm>
            <a:off x="7981934" y="1910912"/>
            <a:ext cx="3434850" cy="74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현재 인기를 끌고있는 게임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어몽어스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(Among Us) 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 사용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D9241F-FE75-4AFB-99DB-FB7C7979508A}"/>
              </a:ext>
            </a:extLst>
          </p:cNvPr>
          <p:cNvSpPr/>
          <p:nvPr/>
        </p:nvSpPr>
        <p:spPr>
          <a:xfrm>
            <a:off x="7981934" y="4545093"/>
            <a:ext cx="2309117" cy="747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게임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둘이서 즐길 수 있는 게임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CEE786-41CE-48DA-9751-D2694C1F9C00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39AEED4-E524-4801-836E-749D7AA07F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83" r="7924"/>
          <a:stretch/>
        </p:blipFill>
        <p:spPr>
          <a:xfrm>
            <a:off x="985292" y="2369600"/>
            <a:ext cx="4454538" cy="2795894"/>
          </a:xfrm>
          <a:prstGeom prst="rect">
            <a:avLst/>
          </a:prstGeom>
          <a:effectLst>
            <a:outerShdw blurRad="139700" dist="114300" dir="2880000" algn="tl" rotWithShape="0">
              <a:prstClr val="black">
                <a:alpha val="43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210675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소개</a:t>
            </a:r>
          </a:p>
        </p:txBody>
      </p:sp>
      <p:pic>
        <p:nvPicPr>
          <p:cNvPr id="12" name="내용 개체 틀 4" descr="사람, 실내, 의류, 젊은이(가) 표시된 사진&#10;&#10;자동 생성된 설명">
            <a:extLst>
              <a:ext uri="{FF2B5EF4-FFF2-40B4-BE49-F238E27FC236}">
                <a16:creationId xmlns:a16="http://schemas.microsoft.com/office/drawing/2014/main" id="{0BB04687-CD67-4CC1-A42F-6858630FF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41" y="2102066"/>
            <a:ext cx="2422120" cy="3238490"/>
          </a:xfrm>
          <a:effectLst>
            <a:outerShdw blurRad="127000" dist="190500" dir="2700000" sx="98000" sy="98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B91D6E-6CD4-467E-8AD1-73F7211EF8E4}"/>
              </a:ext>
            </a:extLst>
          </p:cNvPr>
          <p:cNvSpPr txBox="1"/>
          <p:nvPr/>
        </p:nvSpPr>
        <p:spPr>
          <a:xfrm>
            <a:off x="6096000" y="2393274"/>
            <a:ext cx="4069951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 팀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김정웅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학번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20175308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빅데이터학과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E-mail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3"/>
              </a:rPr>
              <a:t>wjddnd7859@naver.com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Tel : 010 9600 7859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8BB5BA-7687-4A23-9EFE-54C6F13D806F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6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결과물 조작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3807C2-6697-436C-A4E3-1189BF1A7F06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B89C34-E2A0-457B-9477-69225F2B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00" y="1802561"/>
            <a:ext cx="7280889" cy="25710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960066E-F5B3-4C8C-BDA2-6CD4B408C9A9}"/>
              </a:ext>
            </a:extLst>
          </p:cNvPr>
          <p:cNvSpPr/>
          <p:nvPr/>
        </p:nvSpPr>
        <p:spPr>
          <a:xfrm>
            <a:off x="4276105" y="4853582"/>
            <a:ext cx="4571999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플레이어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 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방향키와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M(fire), &lt;(equip)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플레이어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 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WASD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`(fire) , 1(equip)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B87295-CC08-43F3-A423-529188123689}"/>
              </a:ext>
            </a:extLst>
          </p:cNvPr>
          <p:cNvGrpSpPr/>
          <p:nvPr/>
        </p:nvGrpSpPr>
        <p:grpSpPr>
          <a:xfrm>
            <a:off x="3308483" y="5074369"/>
            <a:ext cx="751500" cy="436552"/>
            <a:chOff x="8840499" y="3356410"/>
            <a:chExt cx="675872" cy="39261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13846B8-09CA-4B3A-A321-E079D73BB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0499" y="3414722"/>
              <a:ext cx="319387" cy="31938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6396180-C1BA-4335-8FE6-93745538C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752" y="3356410"/>
              <a:ext cx="392619" cy="392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834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결과물 조작 방법</a:t>
            </a:r>
          </a:p>
        </p:txBody>
      </p:sp>
      <p:pic>
        <p:nvPicPr>
          <p:cNvPr id="7" name="bandicam 2020-12-07 11-56-15-592">
            <a:hlinkClick r:id="" action="ppaction://media"/>
            <a:extLst>
              <a:ext uri="{FF2B5EF4-FFF2-40B4-BE49-F238E27FC236}">
                <a16:creationId xmlns:a16="http://schemas.microsoft.com/office/drawing/2014/main" id="{B38FDA02-9BCA-43A6-BF37-AA86CD9093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810" y="2057616"/>
            <a:ext cx="3090863" cy="2373125"/>
          </a:xfrm>
          <a:prstGeom prst="rect">
            <a:avLst/>
          </a:prstGeom>
        </p:spPr>
      </p:pic>
      <p:pic>
        <p:nvPicPr>
          <p:cNvPr id="8" name="bandicam 2020-12-07 11-58-11-316">
            <a:hlinkClick r:id="" action="ppaction://media"/>
            <a:extLst>
              <a:ext uri="{FF2B5EF4-FFF2-40B4-BE49-F238E27FC236}">
                <a16:creationId xmlns:a16="http://schemas.microsoft.com/office/drawing/2014/main" id="{0CA36C39-85F2-49F0-BA0B-F743264C11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34410" y="2057400"/>
            <a:ext cx="3090863" cy="2373341"/>
          </a:xfrm>
          <a:prstGeom prst="rect">
            <a:avLst/>
          </a:prstGeom>
        </p:spPr>
      </p:pic>
      <p:pic>
        <p:nvPicPr>
          <p:cNvPr id="9" name="bandicam 2020-12-07 11-59-42-383">
            <a:hlinkClick r:id="" action="ppaction://media"/>
            <a:extLst>
              <a:ext uri="{FF2B5EF4-FFF2-40B4-BE49-F238E27FC236}">
                <a16:creationId xmlns:a16="http://schemas.microsoft.com/office/drawing/2014/main" id="{97A227A6-335B-4985-BA6C-2B628BDE36C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11010" y="2057400"/>
            <a:ext cx="4746682" cy="2373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A3F684-C1AA-48D8-9E4D-53597C5A202D}"/>
              </a:ext>
            </a:extLst>
          </p:cNvPr>
          <p:cNvSpPr txBox="1"/>
          <p:nvPr/>
        </p:nvSpPr>
        <p:spPr>
          <a:xfrm>
            <a:off x="1274890" y="481811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방향키 이동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90F85B-19FF-43DA-9C1D-811ED3DD77E0}"/>
              </a:ext>
            </a:extLst>
          </p:cNvPr>
          <p:cNvSpPr txBox="1"/>
          <p:nvPr/>
        </p:nvSpPr>
        <p:spPr>
          <a:xfrm>
            <a:off x="4075024" y="481811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Equip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 총 장착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2A16D-55E0-4A5E-B681-8FF64BE67981}"/>
              </a:ext>
            </a:extLst>
          </p:cNvPr>
          <p:cNvSpPr txBox="1"/>
          <p:nvPr/>
        </p:nvSpPr>
        <p:spPr>
          <a:xfrm>
            <a:off x="8561882" y="481811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Fire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 총 발사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B4A8C0-66EB-491F-9C01-F0D580C1DABD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5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Rules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C09FE3-42A0-4918-B684-AD7D1937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63" y="1303320"/>
            <a:ext cx="7222874" cy="39089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678D1D-F715-4B10-9F0F-EFDB16A3E581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EAAEB9-2812-4F2E-9909-A8FD16A05D7D}"/>
              </a:ext>
            </a:extLst>
          </p:cNvPr>
          <p:cNvSpPr/>
          <p:nvPr/>
        </p:nvSpPr>
        <p:spPr>
          <a:xfrm>
            <a:off x="196645" y="5476568"/>
            <a:ext cx="11818374" cy="1274473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969E5E-13DA-4E2A-AE3B-23EFFE6CE135}"/>
              </a:ext>
            </a:extLst>
          </p:cNvPr>
          <p:cNvSpPr/>
          <p:nvPr/>
        </p:nvSpPr>
        <p:spPr>
          <a:xfrm>
            <a:off x="8691717" y="2556387"/>
            <a:ext cx="550606" cy="344129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5061A1-C144-413B-BE83-3F284202DF9A}"/>
              </a:ext>
            </a:extLst>
          </p:cNvPr>
          <p:cNvSpPr/>
          <p:nvPr/>
        </p:nvSpPr>
        <p:spPr>
          <a:xfrm>
            <a:off x="5555226" y="3692013"/>
            <a:ext cx="550606" cy="339212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9890FE-EAE5-407D-AE38-69A1886A18CA}"/>
              </a:ext>
            </a:extLst>
          </p:cNvPr>
          <p:cNvSpPr/>
          <p:nvPr/>
        </p:nvSpPr>
        <p:spPr>
          <a:xfrm>
            <a:off x="4689987" y="4524700"/>
            <a:ext cx="550606" cy="342268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87C9DF7-29BA-41AE-9768-4C72D96675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36" y="6023212"/>
            <a:ext cx="404254" cy="3628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E0F150-C862-4FB2-8C6B-FE2843E3FDEB}"/>
              </a:ext>
            </a:extLst>
          </p:cNvPr>
          <p:cNvSpPr/>
          <p:nvPr/>
        </p:nvSpPr>
        <p:spPr>
          <a:xfrm>
            <a:off x="3216290" y="6016709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177055-EF9C-47E7-B60F-72DD9879D3B9}"/>
              </a:ext>
            </a:extLst>
          </p:cNvPr>
          <p:cNvSpPr/>
          <p:nvPr/>
        </p:nvSpPr>
        <p:spPr>
          <a:xfrm>
            <a:off x="4237701" y="5674741"/>
            <a:ext cx="5958350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Normal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Item spawn in 20 spawn points   ::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소총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샷건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권총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체력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이동속도증가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포션</a:t>
            </a:r>
            <a:endParaRPr lang="ko-KR" altLang="en-US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87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Rules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C09FE3-42A0-4918-B684-AD7D1937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63" y="1303320"/>
            <a:ext cx="7222874" cy="39089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678D1D-F715-4B10-9F0F-EFDB16A3E581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EAAEB9-2812-4F2E-9909-A8FD16A05D7D}"/>
              </a:ext>
            </a:extLst>
          </p:cNvPr>
          <p:cNvSpPr/>
          <p:nvPr/>
        </p:nvSpPr>
        <p:spPr>
          <a:xfrm>
            <a:off x="196645" y="5476568"/>
            <a:ext cx="11818374" cy="1274473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969E5E-13DA-4E2A-AE3B-23EFFE6CE135}"/>
              </a:ext>
            </a:extLst>
          </p:cNvPr>
          <p:cNvSpPr/>
          <p:nvPr/>
        </p:nvSpPr>
        <p:spPr>
          <a:xfrm>
            <a:off x="8691717" y="2556387"/>
            <a:ext cx="550606" cy="344129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5061A1-C144-413B-BE83-3F284202DF9A}"/>
              </a:ext>
            </a:extLst>
          </p:cNvPr>
          <p:cNvSpPr/>
          <p:nvPr/>
        </p:nvSpPr>
        <p:spPr>
          <a:xfrm>
            <a:off x="5555226" y="3692013"/>
            <a:ext cx="550606" cy="339212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9890FE-EAE5-407D-AE38-69A1886A18CA}"/>
              </a:ext>
            </a:extLst>
          </p:cNvPr>
          <p:cNvSpPr/>
          <p:nvPr/>
        </p:nvSpPr>
        <p:spPr>
          <a:xfrm>
            <a:off x="4689987" y="4524700"/>
            <a:ext cx="550606" cy="342268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177055-EF9C-47E7-B60F-72DD9879D3B9}"/>
              </a:ext>
            </a:extLst>
          </p:cNvPr>
          <p:cNvSpPr/>
          <p:nvPr/>
        </p:nvSpPr>
        <p:spPr>
          <a:xfrm>
            <a:off x="4218036" y="5882490"/>
            <a:ext cx="6096000" cy="4626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Special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Weapon spawn   :: 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레이저건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미사일 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AE1D29-341A-4E12-9EE8-4B42F721A6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01" y="6029792"/>
            <a:ext cx="404254" cy="3628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8C6DCE-1D3E-42C7-98A9-3DDD6ABF984B}"/>
              </a:ext>
            </a:extLst>
          </p:cNvPr>
          <p:cNvSpPr/>
          <p:nvPr/>
        </p:nvSpPr>
        <p:spPr>
          <a:xfrm>
            <a:off x="3216290" y="6016709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85242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734-A551-4586-9561-42F08DF4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Game Rules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C09FE3-42A0-4918-B684-AD7D1937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63" y="1303320"/>
            <a:ext cx="7222874" cy="39089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678D1D-F715-4B10-9F0F-EFDB16A3E581}"/>
              </a:ext>
            </a:extLst>
          </p:cNvPr>
          <p:cNvSpPr/>
          <p:nvPr/>
        </p:nvSpPr>
        <p:spPr>
          <a:xfrm>
            <a:off x="4689987" y="6751041"/>
            <a:ext cx="2812026" cy="106959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EAAEB9-2812-4F2E-9909-A8FD16A05D7D}"/>
              </a:ext>
            </a:extLst>
          </p:cNvPr>
          <p:cNvSpPr/>
          <p:nvPr/>
        </p:nvSpPr>
        <p:spPr>
          <a:xfrm>
            <a:off x="196645" y="5476568"/>
            <a:ext cx="11818374" cy="1274473"/>
          </a:xfrm>
          <a:prstGeom prst="rect">
            <a:avLst/>
          </a:prstGeom>
          <a:solidFill>
            <a:srgbClr val="282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969E5E-13DA-4E2A-AE3B-23EFFE6CE135}"/>
              </a:ext>
            </a:extLst>
          </p:cNvPr>
          <p:cNvSpPr/>
          <p:nvPr/>
        </p:nvSpPr>
        <p:spPr>
          <a:xfrm>
            <a:off x="8691717" y="2556387"/>
            <a:ext cx="550606" cy="344129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5061A1-C144-413B-BE83-3F284202DF9A}"/>
              </a:ext>
            </a:extLst>
          </p:cNvPr>
          <p:cNvSpPr/>
          <p:nvPr/>
        </p:nvSpPr>
        <p:spPr>
          <a:xfrm>
            <a:off x="5555226" y="3692013"/>
            <a:ext cx="550606" cy="339212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9890FE-EAE5-407D-AE38-69A1886A18CA}"/>
              </a:ext>
            </a:extLst>
          </p:cNvPr>
          <p:cNvSpPr/>
          <p:nvPr/>
        </p:nvSpPr>
        <p:spPr>
          <a:xfrm>
            <a:off x="4689987" y="4524700"/>
            <a:ext cx="550606" cy="342268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177055-EF9C-47E7-B60F-72DD9879D3B9}"/>
              </a:ext>
            </a:extLst>
          </p:cNvPr>
          <p:cNvSpPr/>
          <p:nvPr/>
        </p:nvSpPr>
        <p:spPr>
          <a:xfrm>
            <a:off x="4227869" y="5882490"/>
            <a:ext cx="6096000" cy="4626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Healing Zone   ::  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초당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씩 체력회복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7D1A86-7571-4D08-AD80-900DD10AE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01" y="6029716"/>
            <a:ext cx="404254" cy="3628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A6D872-407B-4936-B685-D23DD3B4BB3D}"/>
              </a:ext>
            </a:extLst>
          </p:cNvPr>
          <p:cNvSpPr/>
          <p:nvPr/>
        </p:nvSpPr>
        <p:spPr>
          <a:xfrm>
            <a:off x="3216290" y="6016709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159728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903</Words>
  <Application>Microsoft Office PowerPoint</Application>
  <PresentationFormat>와이드스크린</PresentationFormat>
  <Paragraphs>175</Paragraphs>
  <Slides>27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PF스타더스트</vt:lpstr>
      <vt:lpstr>맑은 고딕</vt:lpstr>
      <vt:lpstr>배달의민족 한나체 Air</vt:lpstr>
      <vt:lpstr>여기어때 잘난체 OTF</vt:lpstr>
      <vt:lpstr>카페24 심플해</vt:lpstr>
      <vt:lpstr>Arial</vt:lpstr>
      <vt:lpstr>Calibri</vt:lpstr>
      <vt:lpstr>Office 테마</vt:lpstr>
      <vt:lpstr>웅몽어스 :: 배틀로얄</vt:lpstr>
      <vt:lpstr>PowerPoint 프레젠테이션</vt:lpstr>
      <vt:lpstr>텀 프로젝트 주제 요약</vt:lpstr>
      <vt:lpstr>팀 소개</vt:lpstr>
      <vt:lpstr>결과물 조작 방법</vt:lpstr>
      <vt:lpstr>결과물 조작 방법</vt:lpstr>
      <vt:lpstr>Game Rules</vt:lpstr>
      <vt:lpstr>Game Rules</vt:lpstr>
      <vt:lpstr>Game Rules</vt:lpstr>
      <vt:lpstr>Game Rules</vt:lpstr>
      <vt:lpstr>최종 플레이 영상</vt:lpstr>
      <vt:lpstr>Start Scene</vt:lpstr>
      <vt:lpstr>Game Scene :: Weapon </vt:lpstr>
      <vt:lpstr>Game Scene :: Weapon Fire </vt:lpstr>
      <vt:lpstr>Game Scene :: Damage</vt:lpstr>
      <vt:lpstr>Game Scene :: Weapon Equip </vt:lpstr>
      <vt:lpstr>Game Scene :: Weapon Equip </vt:lpstr>
      <vt:lpstr>Game Scene :: Potion</vt:lpstr>
      <vt:lpstr>Game Scene :: Wall</vt:lpstr>
      <vt:lpstr>Game Scene :: OnGUI</vt:lpstr>
      <vt:lpstr>Game Scene :: Other</vt:lpstr>
      <vt:lpstr>각 객체 별 연결된 스크립트</vt:lpstr>
      <vt:lpstr>에셋 코드 변경 내용</vt:lpstr>
      <vt:lpstr>프로젝트 진행 간 어려웠던 점</vt:lpstr>
      <vt:lpstr>프로젝트 추후 개선하고 싶은 점</vt:lpstr>
      <vt:lpstr>사용 에셋 및 출처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Stephen Hodge</cp:lastModifiedBy>
  <cp:revision>198</cp:revision>
  <dcterms:created xsi:type="dcterms:W3CDTF">2020-05-19T03:44:03Z</dcterms:created>
  <dcterms:modified xsi:type="dcterms:W3CDTF">2020-12-08T17:09:41Z</dcterms:modified>
</cp:coreProperties>
</file>